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99" r:id="rId11"/>
    <p:sldId id="302"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0" d="100"/>
          <a:sy n="60" d="100"/>
        </p:scale>
        <p:origin x="10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4/23/2023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712842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&lt;Joaky Bandzo&gt;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&lt;21 April 2023&gt;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67293"/>
            <a:ext cx="6160182" cy="284929"/>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Using bullet point format, summarize the SQL queries you </a:t>
            </a:r>
            <a:r>
              <a:rPr lang="en-US" sz="1200" dirty="0" smtClean="0">
                <a:solidFill>
                  <a:schemeClr val="accent3">
                    <a:lumMod val="25000"/>
                  </a:schemeClr>
                </a:solidFill>
                <a:latin typeface="Abadi"/>
              </a:rPr>
              <a:t>performed:</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Unique(LAUNCH_SITE) from SPACEXTBL</a:t>
            </a:r>
          </a:p>
          <a:p>
            <a:pPr>
              <a:lnSpc>
                <a:spcPct val="100000"/>
              </a:lnSpc>
              <a:spcBef>
                <a:spcPts val="1400"/>
              </a:spcBef>
            </a:pPr>
            <a:r>
              <a:rPr lang="en-US" sz="1200" dirty="0" smtClean="0">
                <a:solidFill>
                  <a:schemeClr val="accent3">
                    <a:lumMod val="25000"/>
                  </a:schemeClr>
                </a:solidFill>
                <a:latin typeface="Abadi"/>
              </a:rPr>
              <a:t>%SQL select LAUNCH_SITE from SPACEXTBL where (LAUCH_SITE LIKE ‘CCA%’ LIMIT 5;</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a:t>
            </a:r>
            <a:r>
              <a:rPr lang="en-US" sz="1200" dirty="0" err="1" smtClean="0">
                <a:solidFill>
                  <a:schemeClr val="accent3">
                    <a:lumMod val="25000"/>
                  </a:schemeClr>
                </a:solidFill>
                <a:latin typeface="Abadi"/>
              </a:rPr>
              <a:t>avg</a:t>
            </a:r>
            <a:r>
              <a:rPr lang="en-US" sz="1200" dirty="0" smtClean="0">
                <a:solidFill>
                  <a:schemeClr val="accent3">
                    <a:lumMod val="25000"/>
                  </a:schemeClr>
                </a:solidFill>
                <a:latin typeface="Abadi"/>
              </a:rPr>
              <a:t> (PAYLOAD_MASS_KG) as </a:t>
            </a:r>
            <a:r>
              <a:rPr lang="en-US" sz="1200" dirty="0" err="1" smtClean="0">
                <a:solidFill>
                  <a:schemeClr val="accent3">
                    <a:lumMod val="25000"/>
                  </a:schemeClr>
                </a:solidFill>
                <a:latin typeface="Abadi"/>
              </a:rPr>
              <a:t>payloadmass</a:t>
            </a:r>
            <a:r>
              <a:rPr lang="en-US" sz="1200" dirty="0" smtClean="0">
                <a:solidFill>
                  <a:schemeClr val="accent3">
                    <a:lumMod val="25000"/>
                  </a:schemeClr>
                </a:solidFill>
                <a:latin typeface="Abadi"/>
              </a:rPr>
              <a:t> from SPACEXTBL;</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min(DATE) from SPACEXTBL;</a:t>
            </a:r>
          </a:p>
          <a:p>
            <a:pPr>
              <a:lnSpc>
                <a:spcPct val="100000"/>
              </a:lnSpc>
              <a:spcBef>
                <a:spcPts val="1400"/>
              </a:spcBef>
            </a:pP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distinct BOOSTER_VERSION from SACEXTBL where PAYLOAD_MASS_KG between 4000 and 6000 and LANDING_OUTCOME=‘success (drone ship)’;</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count (MISSION_OUTCOME) as </a:t>
            </a:r>
            <a:r>
              <a:rPr lang="en-US" sz="1200" dirty="0" err="1" smtClean="0">
                <a:solidFill>
                  <a:schemeClr val="accent3">
                    <a:lumMod val="25000"/>
                  </a:schemeClr>
                </a:solidFill>
                <a:latin typeface="Abadi"/>
              </a:rPr>
              <a:t>missionoutcomes</a:t>
            </a:r>
            <a:r>
              <a:rPr lang="en-US" sz="1200" dirty="0" smtClean="0">
                <a:solidFill>
                  <a:schemeClr val="accent3">
                    <a:lumMod val="25000"/>
                  </a:schemeClr>
                </a:solidFill>
                <a:latin typeface="Abadi"/>
              </a:rPr>
              <a:t> from SPACEX GROUP by  MISSION_OUTCOME;</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BOOSTER_VERSION as </a:t>
            </a:r>
            <a:r>
              <a:rPr lang="en-US" sz="1200" dirty="0" err="1" smtClean="0">
                <a:solidFill>
                  <a:schemeClr val="accent3">
                    <a:lumMod val="25000"/>
                  </a:schemeClr>
                </a:solidFill>
                <a:latin typeface="Abadi"/>
              </a:rPr>
              <a:t>boosterversion</a:t>
            </a:r>
            <a:r>
              <a:rPr lang="en-US" sz="1200" dirty="0" smtClean="0">
                <a:solidFill>
                  <a:schemeClr val="accent3">
                    <a:lumMod val="25000"/>
                  </a:schemeClr>
                </a:solidFill>
                <a:latin typeface="Abadi"/>
              </a:rPr>
              <a:t> from SAPCEXTBL where PAYLOAD_MASS_KG_= (select  max(PAYLOAD_MASS_KG_)</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select BOOSTER_VERSION as </a:t>
            </a:r>
            <a:r>
              <a:rPr lang="en-US" sz="1200" dirty="0" err="1" smtClean="0">
                <a:solidFill>
                  <a:schemeClr val="accent3">
                    <a:lumMod val="25000"/>
                  </a:schemeClr>
                </a:solidFill>
                <a:latin typeface="Abadi"/>
              </a:rPr>
              <a:t>boosterversion</a:t>
            </a:r>
            <a:r>
              <a:rPr lang="en-US" sz="1200" dirty="0" smtClean="0">
                <a:solidFill>
                  <a:schemeClr val="accent3">
                    <a:lumMod val="25000"/>
                  </a:schemeClr>
                </a:solidFill>
                <a:latin typeface="Abadi"/>
              </a:rPr>
              <a:t> from SPACECTBL where LANDING_OUTCOME=‘Failure(drone ship)’ and date like ‘2015%’</a:t>
            </a:r>
          </a:p>
          <a:p>
            <a:pPr>
              <a:lnSpc>
                <a:spcPct val="100000"/>
              </a:lnSpc>
              <a:spcBef>
                <a:spcPts val="1400"/>
              </a:spcBef>
            </a:pPr>
            <a:r>
              <a:rPr lang="en-US" sz="1200" dirty="0" smtClean="0">
                <a:solidFill>
                  <a:schemeClr val="accent3">
                    <a:lumMod val="25000"/>
                  </a:schemeClr>
                </a:solidFill>
                <a:latin typeface="Abadi"/>
              </a:rPr>
              <a:t>%</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a:t>
            </a:r>
            <a:r>
              <a:rPr lang="en-US" sz="1200" dirty="0" err="1" smtClean="0">
                <a:solidFill>
                  <a:schemeClr val="accent3">
                    <a:lumMod val="25000"/>
                  </a:schemeClr>
                </a:solidFill>
                <a:latin typeface="Abadi"/>
              </a:rPr>
              <a:t>seect</a:t>
            </a:r>
            <a:r>
              <a:rPr lang="en-US" sz="1200" dirty="0" smtClean="0">
                <a:solidFill>
                  <a:schemeClr val="accent3">
                    <a:lumMod val="25000"/>
                  </a:schemeClr>
                </a:solidFill>
                <a:latin typeface="Abadi"/>
              </a:rPr>
              <a:t> LANDING_OUTCOME FROM SPACEXTBL where date between ‘200-06-04’ and ‘2017-03-20’ order by date </a:t>
            </a:r>
            <a:r>
              <a:rPr lang="en-US" sz="1200" dirty="0" err="1" smtClean="0">
                <a:solidFill>
                  <a:schemeClr val="accent3">
                    <a:lumMod val="25000"/>
                  </a:schemeClr>
                </a:solidFill>
                <a:latin typeface="Abadi"/>
              </a:rPr>
              <a:t>desc</a:t>
            </a:r>
            <a:r>
              <a:rPr lang="en-US" sz="1200" dirty="0" smtClean="0">
                <a:solidFill>
                  <a:schemeClr val="accent3">
                    <a:lumMod val="25000"/>
                  </a:schemeClr>
                </a:solidFill>
                <a:latin typeface="Abadi"/>
              </a:rPr>
              <a:t>;</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286540"/>
            <a:ext cx="10515600" cy="2658139"/>
          </a:xfrm>
          <a:prstGeom prst="rect">
            <a:avLst/>
          </a:prstGeom>
        </p:spPr>
        <p:txBody>
          <a:bodyPr>
            <a:normAutofit fontScale="62500" lnSpcReduction="20000"/>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objective </a:t>
            </a:r>
            <a:r>
              <a:rPr lang="en-US" sz="2200" dirty="0" smtClean="0">
                <a:solidFill>
                  <a:schemeClr val="accent3">
                    <a:lumMod val="25000"/>
                  </a:schemeClr>
                </a:solidFill>
                <a:latin typeface="Abadi" panose="020B0604020104020204" pitchFamily="34" charset="0"/>
              </a:rPr>
              <a:t>summarize of </a:t>
            </a:r>
            <a:r>
              <a:rPr lang="en-US" sz="2200" dirty="0" smtClean="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map </a:t>
            </a:r>
            <a:r>
              <a:rPr lang="en-US" sz="2200" dirty="0">
                <a:solidFill>
                  <a:schemeClr val="accent3">
                    <a:lumMod val="25000"/>
                  </a:schemeClr>
                </a:solidFill>
                <a:latin typeface="Abadi" panose="020B0604020104020204" pitchFamily="34" charset="0"/>
              </a:rPr>
              <a:t>objects such as markers, circles, lines, etc. </a:t>
            </a:r>
            <a:r>
              <a:rPr lang="en-US" sz="2200" dirty="0" smtClean="0">
                <a:solidFill>
                  <a:schemeClr val="accent3">
                    <a:lumMod val="25000"/>
                  </a:schemeClr>
                </a:solidFill>
                <a:latin typeface="Abadi" panose="020B0604020104020204" pitchFamily="34" charset="0"/>
              </a:rPr>
              <a:t>created </a:t>
            </a:r>
            <a:r>
              <a:rPr lang="en-US" sz="2200" dirty="0">
                <a:solidFill>
                  <a:schemeClr val="accent3">
                    <a:lumMod val="25000"/>
                  </a:schemeClr>
                </a:solidFill>
                <a:latin typeface="Abadi" panose="020B0604020104020204" pitchFamily="34" charset="0"/>
              </a:rPr>
              <a:t>and added to a folium </a:t>
            </a:r>
            <a:r>
              <a:rPr lang="en-US" sz="2200" dirty="0" smtClean="0">
                <a:solidFill>
                  <a:schemeClr val="accent3">
                    <a:lumMod val="25000"/>
                  </a:schemeClr>
                </a:solidFill>
                <a:latin typeface="Abadi" panose="020B0604020104020204" pitchFamily="34" charset="0"/>
              </a:rPr>
              <a:t>map:</a:t>
            </a:r>
          </a:p>
          <a:p>
            <a:pPr>
              <a:lnSpc>
                <a:spcPct val="100000"/>
              </a:lnSpc>
              <a:spcBef>
                <a:spcPts val="1400"/>
              </a:spcBef>
            </a:pPr>
            <a:r>
              <a:rPr lang="en-US" sz="2400" b="1" dirty="0"/>
              <a:t>Markers</a:t>
            </a:r>
            <a:r>
              <a:rPr lang="en-US" sz="2400" dirty="0"/>
              <a:t> are the </a:t>
            </a:r>
            <a:r>
              <a:rPr lang="en-US" sz="2400" b="1" dirty="0"/>
              <a:t>items</a:t>
            </a:r>
            <a:r>
              <a:rPr lang="en-US" sz="2400" dirty="0"/>
              <a:t> used for marking a location on a </a:t>
            </a:r>
            <a:r>
              <a:rPr lang="en-US" sz="2400" b="1" dirty="0" smtClean="0"/>
              <a:t>map.</a:t>
            </a:r>
          </a:p>
          <a:p>
            <a:pPr>
              <a:lnSpc>
                <a:spcPct val="100000"/>
              </a:lnSpc>
              <a:spcBef>
                <a:spcPts val="1400"/>
              </a:spcBef>
            </a:pPr>
            <a:r>
              <a:rPr lang="en-US" sz="2400" dirty="0" smtClean="0">
                <a:solidFill>
                  <a:schemeClr val="accent3">
                    <a:lumMod val="25000"/>
                  </a:schemeClr>
                </a:solidFill>
                <a:latin typeface="Abadi" panose="020B0604020104020204" pitchFamily="34" charset="0"/>
              </a:rPr>
              <a:t>A </a:t>
            </a:r>
            <a:r>
              <a:rPr lang="en-US" sz="2400" b="1" dirty="0" smtClean="0">
                <a:solidFill>
                  <a:schemeClr val="accent3">
                    <a:lumMod val="25000"/>
                  </a:schemeClr>
                </a:solidFill>
                <a:latin typeface="Abadi" panose="020B0604020104020204" pitchFamily="34" charset="0"/>
              </a:rPr>
              <a:t>Circles</a:t>
            </a:r>
            <a:r>
              <a:rPr lang="en-US" sz="2400" dirty="0" smtClean="0">
                <a:solidFill>
                  <a:schemeClr val="accent3">
                    <a:lumMod val="25000"/>
                  </a:schemeClr>
                </a:solidFill>
                <a:latin typeface="Abadi" panose="020B0604020104020204" pitchFamily="34" charset="0"/>
              </a:rPr>
              <a:t> is used as a function to circle the coordinates.</a:t>
            </a:r>
          </a:p>
          <a:p>
            <a:pPr>
              <a:lnSpc>
                <a:spcPct val="100000"/>
              </a:lnSpc>
              <a:spcBef>
                <a:spcPts val="1400"/>
              </a:spcBef>
            </a:pPr>
            <a:r>
              <a:rPr lang="en-US" sz="2400" b="1" dirty="0" smtClean="0">
                <a:solidFill>
                  <a:schemeClr val="accent3">
                    <a:lumMod val="25000"/>
                  </a:schemeClr>
                </a:solidFill>
                <a:latin typeface="Abadi" panose="020B0604020104020204" pitchFamily="34" charset="0"/>
              </a:rPr>
              <a:t>Lines</a:t>
            </a:r>
            <a:r>
              <a:rPr lang="en-US" sz="2400" dirty="0" smtClean="0">
                <a:solidFill>
                  <a:schemeClr val="accent3">
                    <a:lumMod val="25000"/>
                  </a:schemeClr>
                </a:solidFill>
                <a:latin typeface="Abadi" panose="020B0604020104020204" pitchFamily="34" charset="0"/>
              </a:rPr>
              <a:t> are drown to show the distance between the launching sites</a:t>
            </a:r>
          </a:p>
          <a:p>
            <a:pPr>
              <a:lnSpc>
                <a:spcPct val="100000"/>
              </a:lnSpc>
              <a:spcBef>
                <a:spcPts val="1400"/>
              </a:spcBef>
            </a:pPr>
            <a:endParaRPr lang="en-US" sz="24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GitHub URL of </a:t>
            </a:r>
            <a:r>
              <a:rPr lang="en-US" sz="2400" dirty="0" smtClean="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rPr>
              <a:t>interactive map with Folium </a:t>
            </a:r>
            <a:r>
              <a:rPr lang="en-US" sz="2400" dirty="0" smtClean="0">
                <a:solidFill>
                  <a:schemeClr val="accent3">
                    <a:lumMod val="25000"/>
                  </a:schemeClr>
                </a:solidFill>
                <a:latin typeface="Abadi" panose="020B0604020104020204" pitchFamily="34" charset="0"/>
              </a:rPr>
              <a:t>maps: https</a:t>
            </a:r>
            <a:r>
              <a:rPr lang="en-US" sz="2400" dirty="0">
                <a:solidFill>
                  <a:schemeClr val="accent3">
                    <a:lumMod val="25000"/>
                  </a:schemeClr>
                </a:solidFill>
                <a:latin typeface="Abadi" panose="020B0604020104020204" pitchFamily="34" charset="0"/>
              </a:rPr>
              <a:t>://github.com/jbandzo/IBM-DATA-SCIENCE/blob/main/Interactive%20Visual%20Analytics%20with%20Folium%20lab.ipynb</a:t>
            </a:r>
            <a:endParaRPr lang="en-US" sz="24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b="1" dirty="0" smtClean="0">
                <a:solidFill>
                  <a:schemeClr val="accent3">
                    <a:lumMod val="25000"/>
                  </a:schemeClr>
                </a:solidFill>
                <a:latin typeface="Abadi" panose="020B0604020104020204" pitchFamily="34" charset="0"/>
              </a:rPr>
              <a:t>The figures below are examples of folium virtualizations which shows the sites coordinates and geographic location:</a:t>
            </a: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85" y="3944679"/>
            <a:ext cx="4479639" cy="23069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811" y="3943098"/>
            <a:ext cx="4714974" cy="230857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212652" y="2075873"/>
            <a:ext cx="3381154"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pie chart visualize the results of the </a:t>
            </a:r>
            <a:r>
              <a:rPr lang="en-US" sz="2200" dirty="0" smtClean="0">
                <a:solidFill>
                  <a:schemeClr val="accent3">
                    <a:lumMod val="25000"/>
                  </a:schemeClr>
                </a:solidFill>
                <a:latin typeface="Abadi" panose="020B0604020104020204" pitchFamily="34" charset="0"/>
              </a:rPr>
              <a:t>Total Launches for all sites.  It can be depicted CCAPS LC-40 was the highest.</a:t>
            </a:r>
          </a:p>
          <a:p>
            <a:pPr>
              <a:lnSpc>
                <a:spcPct val="100000"/>
              </a:lnSpc>
              <a:spcBef>
                <a:spcPts val="1400"/>
              </a:spcBef>
            </a:pPr>
            <a:r>
              <a:rPr lang="en-US" sz="2200" dirty="0" smtClean="0">
                <a:solidFill>
                  <a:schemeClr val="accent3">
                    <a:lumMod val="25000"/>
                  </a:schemeClr>
                </a:solidFill>
                <a:latin typeface="Abadi" panose="020B0604020104020204" pitchFamily="34" charset="0"/>
              </a:rPr>
              <a:t>Scatter plot was used to classify the launches.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plots were created to discover some of the factors that affect launching success rate.</a:t>
            </a: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Dash </a:t>
            </a:r>
            <a:r>
              <a:rPr lang="en-US" sz="2200" dirty="0" smtClean="0">
                <a:solidFill>
                  <a:schemeClr val="accent3">
                    <a:lumMod val="25000"/>
                  </a:schemeClr>
                </a:solidFill>
                <a:latin typeface="Abadi" panose="020B0604020104020204" pitchFamily="34" charset="0"/>
              </a:rPr>
              <a:t>lab:</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16" y="4232224"/>
            <a:ext cx="6497334" cy="26257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555" y="1572115"/>
            <a:ext cx="8139087" cy="2617866"/>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marL="0" indent="0">
              <a:buNone/>
            </a:pPr>
            <a:r>
              <a:rPr lang="en-US" sz="2400" dirty="0" smtClean="0"/>
              <a:t>Data analysis visualizations were developed to predict </a:t>
            </a:r>
            <a:r>
              <a:rPr lang="en-US" sz="2400" dirty="0"/>
              <a:t>if the Falcon 9 first stage will land successfully. SpaceX advertises Falcon 9 rocket launches on its website with a cost of 62 million dollars; other providers cost upward of 165 million dollars each, much of the savings is due to the fact that SpaceX can reuse the first </a:t>
            </a:r>
            <a:r>
              <a:rPr lang="en-US" sz="2400" dirty="0" smtClean="0"/>
              <a:t>stage.</a:t>
            </a:r>
          </a:p>
          <a:p>
            <a:pPr marL="0" indent="0">
              <a:buNone/>
            </a:pPr>
            <a:r>
              <a:rPr lang="en-US" sz="2400" dirty="0" smtClean="0"/>
              <a:t>Exploratory </a:t>
            </a:r>
            <a:r>
              <a:rPr lang="en-US" sz="2400" dirty="0"/>
              <a:t>Data Analysis and Feature </a:t>
            </a:r>
            <a:r>
              <a:rPr lang="en-US" sz="2400" dirty="0" smtClean="0"/>
              <a:t>Engineering were performed and findings reveled that Falcon </a:t>
            </a:r>
            <a:r>
              <a:rPr lang="en-US" sz="2400" dirty="0"/>
              <a:t>9 first stage will land </a:t>
            </a:r>
            <a:r>
              <a:rPr lang="en-US" sz="2400" dirty="0" smtClean="0"/>
              <a:t>successfully.</a:t>
            </a:r>
            <a:endParaRPr lang="en-US" sz="2400" dirty="0"/>
          </a:p>
          <a:p>
            <a:pPr marL="0" indent="0">
              <a:buNone/>
            </a:pPr>
            <a:r>
              <a:rPr lang="en-US" sz="2400" dirty="0" smtClean="0">
                <a:solidFill>
                  <a:schemeClr val="accent3">
                    <a:lumMod val="25000"/>
                  </a:schemeClr>
                </a:solidFill>
                <a:latin typeface="Abadi" panose="020B0604020104020204" pitchFamily="34" charset="0"/>
              </a:rPr>
              <a:t>Data analytics techniques like classification </a:t>
            </a:r>
            <a:r>
              <a:rPr lang="en-US" sz="2400" dirty="0" smtClean="0">
                <a:solidFill>
                  <a:schemeClr val="accent3">
                    <a:lumMod val="25000"/>
                  </a:schemeClr>
                </a:solidFill>
                <a:latin typeface="Abadi" panose="020B0604020104020204" pitchFamily="34" charset="0"/>
              </a:rPr>
              <a:t>were employed to develop a model that depicts insights about variation between  Falcon 9 and SpaceX, including key factors affecting  the rate of launching. </a:t>
            </a:r>
          </a:p>
          <a:p>
            <a:pPr marL="0" indent="0">
              <a:buNone/>
            </a:pPr>
            <a:r>
              <a:rPr lang="en-US" sz="2400" dirty="0" smtClean="0">
                <a:solidFill>
                  <a:schemeClr val="accent3">
                    <a:lumMod val="25000"/>
                  </a:schemeClr>
                </a:solidFill>
                <a:latin typeface="Abadi" panose="020B0604020104020204" pitchFamily="34" charset="0"/>
              </a:rPr>
              <a:t>The model </a:t>
            </a:r>
            <a:r>
              <a:rPr lang="en-US" sz="2400" dirty="0" smtClean="0">
                <a:solidFill>
                  <a:schemeClr val="accent3">
                    <a:lumMod val="25000"/>
                  </a:schemeClr>
                </a:solidFill>
                <a:latin typeface="Abadi" panose="020B0604020104020204" pitchFamily="34" charset="0"/>
              </a:rPr>
              <a:t>was developed and tested for accuracy using  various algorithms.</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a:t>
            </a:r>
            <a:r>
              <a:rPr lang="en-US" sz="2200" dirty="0" smtClean="0">
                <a:solidFill>
                  <a:schemeClr val="accent3">
                    <a:lumMod val="25000"/>
                  </a:schemeClr>
                </a:solidFill>
                <a:latin typeface="Abadi" panose="020B0604020104020204" pitchFamily="34" charset="0"/>
              </a:rPr>
              <a:t>analysis lab</a:t>
            </a:r>
            <a:r>
              <a:rPr lang="en-US" sz="2200" dirty="0">
                <a:solidFill>
                  <a:schemeClr val="accent3">
                    <a:lumMod val="25000"/>
                  </a:schemeClr>
                </a:solidFill>
                <a:latin typeface="Abadi" panose="020B0604020104020204" pitchFamily="34" charset="0"/>
              </a:rPr>
              <a:t>: https://github.com/jbandzo/IBM-DATA-SCIENCE/blob/main/Exploratory%20Data%20Analysis%20for%20Data%20Visualization.ipynb</a:t>
            </a:r>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The study </a:t>
            </a:r>
            <a:r>
              <a:rPr lang="en-US" sz="2200" dirty="0" smtClean="0">
                <a:solidFill>
                  <a:schemeClr val="accent3">
                    <a:lumMod val="25000"/>
                  </a:schemeClr>
                </a:solidFill>
                <a:latin typeface="Abadi"/>
              </a:rPr>
              <a:t>discovered </a:t>
            </a:r>
            <a:r>
              <a:rPr lang="en-US" sz="2200" dirty="0">
                <a:solidFill>
                  <a:schemeClr val="accent3">
                    <a:lumMod val="25000"/>
                  </a:schemeClr>
                </a:solidFill>
                <a:latin typeface="Abadi"/>
              </a:rPr>
              <a:t>some of the factors by analyzing the existing launch site locations</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Exploratory </a:t>
            </a:r>
            <a:r>
              <a:rPr lang="en-US" sz="2200" dirty="0">
                <a:solidFill>
                  <a:schemeClr val="accent3">
                    <a:lumMod val="25000"/>
                  </a:schemeClr>
                </a:solidFill>
                <a:latin typeface="Abadi" panose="020B0604020104020204" pitchFamily="34" charset="0"/>
              </a:rPr>
              <a:t>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a:t>
            </a:r>
            <a:r>
              <a:rPr lang="en-US" sz="2200" dirty="0" smtClean="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1141420" y="1566456"/>
            <a:ext cx="3932238" cy="3811588"/>
          </a:xfrm>
          <a:prstGeom prst="rect">
            <a:avLst/>
          </a:prstGeom>
        </p:spPr>
        <p:txBody>
          <a:bodyPr>
            <a:normAutofit/>
          </a:bodyPr>
          <a:lstStyle/>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The Fig </a:t>
            </a:r>
            <a:r>
              <a:rPr lang="en-CA" sz="2200" dirty="0" smtClean="0">
                <a:solidFill>
                  <a:schemeClr val="accent3">
                    <a:lumMod val="25000"/>
                  </a:schemeClr>
                </a:solidFill>
                <a:latin typeface="Abadi" panose="020B0604020104020204" pitchFamily="34" charset="0"/>
              </a:rPr>
              <a:t> </a:t>
            </a:r>
            <a:r>
              <a:rPr lang="en-CA" sz="2200" dirty="0" smtClean="0">
                <a:solidFill>
                  <a:schemeClr val="accent3">
                    <a:lumMod val="25000"/>
                  </a:schemeClr>
                </a:solidFill>
                <a:latin typeface="Abadi" panose="020B0604020104020204" pitchFamily="34" charset="0"/>
              </a:rPr>
              <a:t>depicts classification </a:t>
            </a:r>
            <a:r>
              <a:rPr lang="en-CA" sz="2200" dirty="0" smtClean="0">
                <a:solidFill>
                  <a:schemeClr val="accent3">
                    <a:lumMod val="25000"/>
                  </a:schemeClr>
                </a:solidFill>
                <a:latin typeface="Abadi" panose="020B0604020104020204" pitchFamily="34" charset="0"/>
              </a:rPr>
              <a:t>between Falcon9 and Space X by  </a:t>
            </a:r>
            <a:r>
              <a:rPr lang="en-CA" sz="2200" b="1" dirty="0" smtClean="0">
                <a:solidFill>
                  <a:schemeClr val="accent3">
                    <a:lumMod val="25000"/>
                  </a:schemeClr>
                </a:solidFill>
                <a:latin typeface="Abadi" panose="020B0604020104020204" pitchFamily="34" charset="0"/>
              </a:rPr>
              <a:t>Flight Number and  Launch Site</a:t>
            </a:r>
            <a:r>
              <a:rPr lang="en-CA"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3895341"/>
            <a:ext cx="10058400" cy="213023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Fig  depicts classification between Falcon9 and Space X by  </a:t>
            </a:r>
            <a:r>
              <a:rPr lang="en-CA" sz="2200" b="1" dirty="0" smtClean="0">
                <a:solidFill>
                  <a:schemeClr val="accent3">
                    <a:lumMod val="25000"/>
                  </a:schemeClr>
                </a:solidFill>
                <a:latin typeface="Abadi" panose="020B0604020104020204" pitchFamily="34" charset="0"/>
              </a:rPr>
              <a:t>Payload Mass </a:t>
            </a:r>
            <a:r>
              <a:rPr lang="en-CA" sz="2200" b="1" dirty="0">
                <a:solidFill>
                  <a:schemeClr val="accent3">
                    <a:lumMod val="25000"/>
                  </a:schemeClr>
                </a:solidFill>
                <a:latin typeface="Abadi" panose="020B0604020104020204" pitchFamily="34" charset="0"/>
              </a:rPr>
              <a:t>and  Launch Site</a:t>
            </a:r>
            <a:r>
              <a:rPr lang="en-CA"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572" y="4199347"/>
            <a:ext cx="10058400" cy="202704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249016" y="1848198"/>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Fig  depicts </a:t>
            </a:r>
            <a:r>
              <a:rPr lang="en-CA" sz="2200" dirty="0" smtClean="0">
                <a:solidFill>
                  <a:schemeClr val="accent3">
                    <a:lumMod val="25000"/>
                  </a:schemeClr>
                </a:solidFill>
                <a:latin typeface="Abadi" panose="020B0604020104020204" pitchFamily="34" charset="0"/>
              </a:rPr>
              <a:t>the relation </a:t>
            </a:r>
            <a:r>
              <a:rPr lang="en-CA" sz="2200" dirty="0">
                <a:solidFill>
                  <a:schemeClr val="accent3">
                    <a:lumMod val="25000"/>
                  </a:schemeClr>
                </a:solidFill>
                <a:latin typeface="Abadi" panose="020B0604020104020204" pitchFamily="34" charset="0"/>
              </a:rPr>
              <a:t>between </a:t>
            </a:r>
            <a:r>
              <a:rPr lang="en-CA" sz="2200" b="1" dirty="0" smtClean="0">
                <a:solidFill>
                  <a:schemeClr val="accent3">
                    <a:lumMod val="25000"/>
                  </a:schemeClr>
                </a:solidFill>
                <a:latin typeface="Abadi" panose="020B0604020104020204" pitchFamily="34" charset="0"/>
              </a:rPr>
              <a:t>Success rate and  Orbit</a:t>
            </a:r>
            <a:r>
              <a:rPr lang="en-CA"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164" y="2203633"/>
            <a:ext cx="5962956" cy="44071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Fig  depicts classification between Falcon9 and Space X by  </a:t>
            </a:r>
            <a:r>
              <a:rPr lang="en-CA" sz="2200" b="1" dirty="0">
                <a:solidFill>
                  <a:schemeClr val="accent3">
                    <a:lumMod val="25000"/>
                  </a:schemeClr>
                </a:solidFill>
                <a:latin typeface="Abadi" panose="020B0604020104020204" pitchFamily="34" charset="0"/>
              </a:rPr>
              <a:t>Flight Number and  </a:t>
            </a:r>
            <a:r>
              <a:rPr lang="en-CA" sz="2200" b="1" dirty="0" smtClean="0">
                <a:solidFill>
                  <a:schemeClr val="accent3">
                    <a:lumMod val="25000"/>
                  </a:schemeClr>
                </a:solidFill>
                <a:latin typeface="Abadi" panose="020B0604020104020204" pitchFamily="34" charset="0"/>
              </a:rPr>
              <a:t>Orbit</a:t>
            </a:r>
            <a:r>
              <a:rPr lang="en-CA"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572" y="3975550"/>
            <a:ext cx="10058400" cy="202022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Fig  depicts classification between Falcon9 and Space X by  </a:t>
            </a:r>
            <a:r>
              <a:rPr lang="en-CA" sz="2200" b="1" dirty="0" smtClean="0">
                <a:solidFill>
                  <a:schemeClr val="accent3">
                    <a:lumMod val="25000"/>
                  </a:schemeClr>
                </a:solidFill>
                <a:latin typeface="Abadi" panose="020B0604020104020204" pitchFamily="34" charset="0"/>
              </a:rPr>
              <a:t>Orbit and  Payload</a:t>
            </a:r>
            <a:r>
              <a:rPr lang="en-CA"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572" y="4747761"/>
            <a:ext cx="10058400" cy="209092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Fig  depicts the relation between </a:t>
            </a:r>
            <a:r>
              <a:rPr lang="en-CA" sz="2200" b="1" dirty="0">
                <a:solidFill>
                  <a:schemeClr val="accent3">
                    <a:lumMod val="25000"/>
                  </a:schemeClr>
                </a:solidFill>
                <a:latin typeface="Abadi" panose="020B0604020104020204" pitchFamily="34" charset="0"/>
              </a:rPr>
              <a:t>Success rate and  </a:t>
            </a:r>
            <a:r>
              <a:rPr lang="en-CA" sz="2200" b="1" dirty="0" smtClean="0">
                <a:solidFill>
                  <a:schemeClr val="accent3">
                    <a:lumMod val="25000"/>
                  </a:schemeClr>
                </a:solidFill>
                <a:latin typeface="Abadi" panose="020B0604020104020204" pitchFamily="34" charset="0"/>
              </a:rPr>
              <a:t>Years</a:t>
            </a:r>
            <a:r>
              <a:rPr lang="en-CA"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874" y="2308413"/>
            <a:ext cx="6426530" cy="419756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names of the unique launch </a:t>
            </a:r>
            <a:r>
              <a:rPr lang="en-US" sz="2200" dirty="0" smtClean="0">
                <a:solidFill>
                  <a:schemeClr val="accent3">
                    <a:lumMod val="25000"/>
                  </a:schemeClr>
                </a:solidFill>
                <a:latin typeface="Abadi" panose="020B0604020104020204" pitchFamily="34" charset="0"/>
              </a:rPr>
              <a:t>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87" y="3189768"/>
            <a:ext cx="5046539" cy="340241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5 </a:t>
            </a:r>
            <a:r>
              <a:rPr lang="en-US" sz="2200" dirty="0">
                <a:solidFill>
                  <a:schemeClr val="accent3">
                    <a:lumMod val="25000"/>
                  </a:schemeClr>
                </a:solidFill>
                <a:latin typeface="Abadi" panose="020B0604020104020204" pitchFamily="34" charset="0"/>
              </a:rPr>
              <a:t>records </a:t>
            </a:r>
            <a:r>
              <a:rPr lang="en-US" sz="2200" dirty="0" smtClean="0">
                <a:solidFill>
                  <a:schemeClr val="accent3">
                    <a:lumMod val="25000"/>
                  </a:schemeClr>
                </a:solidFill>
                <a:latin typeface="Abadi" panose="020B0604020104020204" pitchFamily="34" charset="0"/>
              </a:rPr>
              <a:t>of </a:t>
            </a:r>
            <a:r>
              <a:rPr lang="en-US" sz="2200" dirty="0" smtClean="0">
                <a:solidFill>
                  <a:schemeClr val="accent3">
                    <a:lumMod val="25000"/>
                  </a:schemeClr>
                </a:solidFill>
                <a:latin typeface="Abadi" panose="020B0604020104020204" pitchFamily="34" charset="0"/>
              </a:rPr>
              <a:t>where </a:t>
            </a:r>
            <a:r>
              <a:rPr lang="en-US" sz="2200" dirty="0">
                <a:solidFill>
                  <a:schemeClr val="accent3">
                    <a:lumMod val="25000"/>
                  </a:schemeClr>
                </a:solidFill>
                <a:latin typeface="Abadi" panose="020B0604020104020204" pitchFamily="34" charset="0"/>
              </a:rPr>
              <a:t>launch sites begin with `CCA</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884" y="2749790"/>
            <a:ext cx="5605785" cy="355229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a:t>
            </a:r>
            <a:r>
              <a:rPr lang="en-US" sz="2200" dirty="0" smtClean="0">
                <a:solidFill>
                  <a:schemeClr val="accent3">
                    <a:lumMod val="25000"/>
                  </a:schemeClr>
                </a:solidFill>
                <a:latin typeface="Abadi" panose="020B0604020104020204" pitchFamily="34" charset="0"/>
              </a:rPr>
              <a:t>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600" y="3136605"/>
            <a:ext cx="8854623" cy="315786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Calculation of </a:t>
            </a:r>
            <a:r>
              <a:rPr lang="en-US" sz="2200" dirty="0">
                <a:solidFill>
                  <a:schemeClr val="accent3">
                    <a:lumMod val="25000"/>
                  </a:schemeClr>
                </a:solidFill>
                <a:latin typeface="Abadi" panose="020B0604020104020204" pitchFamily="34" charset="0"/>
              </a:rPr>
              <a:t>the average payload mass carried by booster version F9 </a:t>
            </a:r>
            <a:r>
              <a:rPr lang="en-US" sz="2200" dirty="0" smtClean="0">
                <a:solidFill>
                  <a:schemeClr val="accent3">
                    <a:lumMod val="25000"/>
                  </a:schemeClr>
                </a:solidFill>
                <a:latin typeface="Abadi" panose="020B0604020104020204" pitchFamily="34" charset="0"/>
              </a:rPr>
              <a:t>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819" y="2636873"/>
            <a:ext cx="7754473" cy="36968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725" y="2137145"/>
            <a:ext cx="8684792" cy="37303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639" y="3139624"/>
            <a:ext cx="8134768" cy="316246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a:t>
            </a:r>
            <a:r>
              <a:rPr lang="en-US" sz="2200" dirty="0" smtClean="0">
                <a:solidFill>
                  <a:schemeClr val="accent3">
                    <a:lumMod val="25000"/>
                  </a:schemeClr>
                </a:solidFill>
                <a:latin typeface="Abadi" panose="020B0604020104020204" pitchFamily="34" charset="0"/>
              </a:rPr>
              <a:t>of the </a:t>
            </a:r>
            <a:r>
              <a:rPr lang="en-US" sz="2200" dirty="0">
                <a:solidFill>
                  <a:schemeClr val="accent3">
                    <a:lumMod val="25000"/>
                  </a:schemeClr>
                </a:solidFill>
                <a:latin typeface="Abadi" panose="020B0604020104020204" pitchFamily="34" charset="0"/>
              </a:rPr>
              <a:t>total number of successful and failure 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308" y="2856116"/>
            <a:ext cx="8579291" cy="28004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List of </a:t>
            </a:r>
            <a:r>
              <a:rPr lang="en-US" sz="2200" dirty="0">
                <a:solidFill>
                  <a:schemeClr val="accent3">
                    <a:lumMod val="25000"/>
                  </a:schemeClr>
                </a:solidFill>
                <a:latin typeface="Abadi" panose="020B0604020104020204" pitchFamily="34" charset="0"/>
              </a:rPr>
              <a:t>the names of the booster which have carried the maximum payload </a:t>
            </a:r>
            <a:r>
              <a:rPr lang="en-US" sz="2200" dirty="0" smtClean="0">
                <a:solidFill>
                  <a:schemeClr val="accent3">
                    <a:lumMod val="25000"/>
                  </a:schemeClr>
                </a:solidFill>
                <a:latin typeface="Abadi" panose="020B0604020104020204" pitchFamily="34" charset="0"/>
              </a:rPr>
              <a:t>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579" y="3147237"/>
            <a:ext cx="4984845" cy="327997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673525"/>
            <a:ext cx="9220267" cy="43520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tx1"/>
                </a:solidFill>
                <a:latin typeface="Arial" panose="020B0604020202020204" pitchFamily="34" charset="0"/>
                <a:cs typeface="Arial" panose="020B0604020202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r>
              <a:rPr lang="en-US" sz="2000" dirty="0" smtClean="0">
                <a:solidFill>
                  <a:schemeClr val="tx1"/>
                </a:solidFill>
                <a:latin typeface="Arial" panose="020B0604020202020204" pitchFamily="34" charset="0"/>
                <a:cs typeface="Arial" panose="020B0604020202020204" pitchFamily="34" charset="0"/>
              </a:rPr>
              <a:t>. </a:t>
            </a:r>
          </a:p>
          <a:p>
            <a:pPr marL="0" indent="0">
              <a:lnSpc>
                <a:spcPct val="100000"/>
              </a:lnSpc>
              <a:spcBef>
                <a:spcPts val="1400"/>
              </a:spcBef>
              <a:buNone/>
            </a:pPr>
            <a:r>
              <a:rPr lang="en-US" sz="2000" dirty="0" smtClean="0">
                <a:solidFill>
                  <a:schemeClr val="tx1"/>
                </a:solidFill>
                <a:latin typeface="Arial" panose="020B0604020202020204" pitchFamily="34" charset="0"/>
                <a:cs typeface="Arial" panose="020B0604020202020204" pitchFamily="34" charset="0"/>
              </a:rPr>
              <a:t> To ensure accuracy in the findings, proper methodologies were followed. Data was collected </a:t>
            </a:r>
            <a:r>
              <a:rPr lang="en-US" sz="2000" dirty="0">
                <a:solidFill>
                  <a:schemeClr val="tx1"/>
                </a:solidFill>
                <a:latin typeface="Arial" panose="020B0604020202020204" pitchFamily="34" charset="0"/>
                <a:cs typeface="Arial" panose="020B0604020202020204" pitchFamily="34" charset="0"/>
              </a:rPr>
              <a:t>and </a:t>
            </a:r>
            <a:r>
              <a:rPr lang="en-US" sz="2000" dirty="0" smtClean="0">
                <a:solidFill>
                  <a:schemeClr val="tx1"/>
                </a:solidFill>
                <a:latin typeface="Arial" panose="020B0604020202020204" pitchFamily="34" charset="0"/>
                <a:cs typeface="Arial" panose="020B0604020202020204" pitchFamily="34" charset="0"/>
              </a:rPr>
              <a:t>ensured that it is </a:t>
            </a:r>
            <a:r>
              <a:rPr lang="en-US" sz="2000" dirty="0">
                <a:solidFill>
                  <a:schemeClr val="tx1"/>
                </a:solidFill>
                <a:latin typeface="Arial" panose="020B0604020202020204" pitchFamily="34" charset="0"/>
                <a:cs typeface="Arial" panose="020B0604020202020204" pitchFamily="34" charset="0"/>
              </a:rPr>
              <a:t>in the correct format from an </a:t>
            </a:r>
            <a:r>
              <a:rPr lang="en-US" sz="2000" dirty="0" smtClean="0">
                <a:solidFill>
                  <a:schemeClr val="tx1"/>
                </a:solidFill>
                <a:latin typeface="Arial" panose="020B0604020202020204" pitchFamily="34" charset="0"/>
                <a:cs typeface="Arial" panose="020B0604020202020204" pitchFamily="34" charset="0"/>
              </a:rPr>
              <a:t>API. Data was further cleaned (wrangled) and modelled using data analytical techniques and  tools.</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a:t>
            </a:r>
            <a:r>
              <a:rPr lang="en-US" sz="2200" dirty="0" smtClean="0">
                <a:solidFill>
                  <a:schemeClr val="accent3">
                    <a:lumMod val="25000"/>
                  </a:schemeClr>
                </a:solidFill>
                <a:latin typeface="Abadi"/>
              </a:rPr>
              <a:t>of the </a:t>
            </a:r>
            <a:r>
              <a:rPr lang="en-US" sz="2200" dirty="0">
                <a:solidFill>
                  <a:schemeClr val="accent3">
                    <a:lumMod val="25000"/>
                  </a:schemeClr>
                </a:solidFill>
                <a:latin typeface="Abadi"/>
              </a:rPr>
              <a:t>failed </a:t>
            </a:r>
            <a:r>
              <a:rPr lang="en-US" sz="2200" dirty="0" smtClean="0">
                <a:solidFill>
                  <a:schemeClr val="accent3">
                    <a:lumMod val="25000"/>
                  </a:schemeClr>
                </a:solidFill>
                <a:latin typeface="Abadi"/>
              </a:rPr>
              <a:t>landing outcomes </a:t>
            </a:r>
            <a:r>
              <a:rPr lang="en-US" sz="2200" dirty="0">
                <a:solidFill>
                  <a:schemeClr val="accent3">
                    <a:lumMod val="25000"/>
                  </a:schemeClr>
                </a:solidFill>
                <a:latin typeface="Abadi"/>
              </a:rPr>
              <a:t>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546" y="2775084"/>
            <a:ext cx="8750750" cy="381019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a:t>
            </a:r>
            <a:r>
              <a:rPr lang="en-US" sz="2200" dirty="0" smtClean="0">
                <a:solidFill>
                  <a:schemeClr val="accent3">
                    <a:lumMod val="25000"/>
                  </a:schemeClr>
                </a:solidFill>
                <a:latin typeface="Abadi"/>
              </a:rPr>
              <a:t>order</a:t>
            </a: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341" y="3003939"/>
            <a:ext cx="6855190" cy="358444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Screenshot </a:t>
            </a:r>
            <a:r>
              <a:rPr lang="en-US" dirty="0" smtClean="0">
                <a:solidFill>
                  <a:srgbClr val="0B49CB"/>
                </a:solidFill>
                <a:latin typeface="Abadi"/>
              </a:rPr>
              <a:t>1</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921" y="2265765"/>
            <a:ext cx="7678931" cy="37598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Screenshot </a:t>
            </a:r>
            <a:r>
              <a:rPr lang="en-US" dirty="0" smtClean="0">
                <a:solidFill>
                  <a:srgbClr val="0B49CB"/>
                </a:solidFill>
                <a:latin typeface="Abadi"/>
              </a:rPr>
              <a:t>2</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493" y="2093021"/>
            <a:ext cx="7410831" cy="381654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pie chart visualize the results of the Total Launches for all sites.  It can be depicted CCAPS LC-40 was the highest.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Total launch for all sites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705143"/>
            <a:ext cx="10058400" cy="386577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P</a:t>
            </a:r>
            <a:r>
              <a:rPr lang="en-US" sz="2200" dirty="0" smtClean="0">
                <a:solidFill>
                  <a:schemeClr val="accent3">
                    <a:lumMod val="25000"/>
                  </a:schemeClr>
                </a:solidFill>
                <a:latin typeface="Abadi"/>
              </a:rPr>
              <a:t>ie chart Fig. for </a:t>
            </a:r>
            <a:r>
              <a:rPr lang="en-US" sz="2200" dirty="0">
                <a:solidFill>
                  <a:schemeClr val="accent3">
                    <a:lumMod val="25000"/>
                  </a:schemeClr>
                </a:solidFill>
                <a:latin typeface="Abadi"/>
              </a:rPr>
              <a:t>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chat Fig. of the highest launch</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588" y="2857339"/>
            <a:ext cx="2984459" cy="34447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820480" y="1496016"/>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Payload </a:t>
            </a:r>
            <a:r>
              <a:rPr lang="en-US" sz="2200" dirty="0">
                <a:solidFill>
                  <a:schemeClr val="accent3">
                    <a:lumMod val="25000"/>
                  </a:schemeClr>
                </a:solidFill>
                <a:latin typeface="Abadi" panose="020B0604020104020204" pitchFamily="34" charset="0"/>
              </a:rPr>
              <a:t>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Booster Version Category by Class vs Payload Mass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273" y="2793086"/>
            <a:ext cx="10058400" cy="371404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798389"/>
            <a:ext cx="10014103" cy="33100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tx1"/>
                </a:solidFill>
                <a:latin typeface="Arial" panose="020B0604020202020204" pitchFamily="34" charset="0"/>
                <a:cs typeface="Arial" panose="020B0604020202020204" pitchFamily="34" charset="0"/>
              </a:rPr>
              <a:t>T</a:t>
            </a:r>
            <a:r>
              <a:rPr lang="en-US" sz="2400" dirty="0" smtClean="0">
                <a:solidFill>
                  <a:schemeClr val="tx1"/>
                </a:solidFill>
                <a:latin typeface="Arial" panose="020B0604020202020204" pitchFamily="34" charset="0"/>
                <a:cs typeface="Arial" panose="020B0604020202020204" pitchFamily="34" charset="0"/>
              </a:rPr>
              <a:t>he </a:t>
            </a:r>
            <a:r>
              <a:rPr lang="en-US" sz="2400" dirty="0">
                <a:solidFill>
                  <a:schemeClr val="tx1"/>
                </a:solidFill>
                <a:latin typeface="Arial" panose="020B0604020202020204" pitchFamily="34" charset="0"/>
                <a:cs typeface="Arial" panose="020B0604020202020204" pitchFamily="34" charset="0"/>
              </a:rPr>
              <a:t>private sector is eager to put people in space to pursue their own personal interests, not the </a:t>
            </a:r>
            <a:r>
              <a:rPr lang="en-US" sz="2400" dirty="0" smtClean="0">
                <a:solidFill>
                  <a:schemeClr val="tx1"/>
                </a:solidFill>
                <a:latin typeface="Arial" panose="020B0604020202020204" pitchFamily="34" charset="0"/>
                <a:cs typeface="Arial" panose="020B0604020202020204" pitchFamily="34" charset="0"/>
              </a:rPr>
              <a:t>state’s and </a:t>
            </a:r>
            <a:r>
              <a:rPr lang="en-US" sz="2400" dirty="0">
                <a:solidFill>
                  <a:schemeClr val="tx1"/>
                </a:solidFill>
                <a:latin typeface="Arial" panose="020B0604020202020204" pitchFamily="34" charset="0"/>
                <a:cs typeface="Arial" panose="020B0604020202020204" pitchFamily="34" charset="0"/>
              </a:rPr>
              <a:t>then supply the demand they create. This is the vision driving SpaceX, which in its first twenty years has entirely upended the rocket launch industry, securing 60% of the global commercial launch market and building ever-larger spacecraft designed to ferry passengers not just to the International Space Station (ISS), but also to its own </a:t>
            </a:r>
            <a:r>
              <a:rPr lang="en-US" sz="2400" dirty="0" smtClean="0">
                <a:solidFill>
                  <a:schemeClr val="tx1"/>
                </a:solidFill>
                <a:latin typeface="Arial" panose="020B0604020202020204" pitchFamily="34" charset="0"/>
                <a:cs typeface="Arial" panose="020B0604020202020204" pitchFamily="34" charset="0"/>
              </a:rPr>
              <a:t>promised settlement on Mars.</a:t>
            </a:r>
            <a:r>
              <a:rPr lang="en-US" sz="2400" dirty="0">
                <a:solidFill>
                  <a:schemeClr val="tx1"/>
                </a:solidFill>
                <a:latin typeface="Arial" panose="020B0604020202020204" pitchFamily="34" charset="0"/>
                <a:cs typeface="Arial" panose="020B0604020202020204" pitchFamily="34" charset="0"/>
              </a:rPr>
              <a:t> </a:t>
            </a:r>
            <a:endParaRPr lang="en-US" sz="24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4515" y="1904211"/>
            <a:ext cx="5912154" cy="41213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marL="0" indent="0">
              <a:lnSpc>
                <a:spcPct val="100000"/>
              </a:lnSpc>
              <a:spcBef>
                <a:spcPts val="1400"/>
              </a:spcBef>
              <a:buNone/>
            </a:pPr>
            <a:r>
              <a:rPr lang="en-US" sz="2200" b="1" dirty="0" smtClean="0">
                <a:solidFill>
                  <a:schemeClr val="accent3">
                    <a:lumMod val="25000"/>
                  </a:schemeClr>
                </a:solidFill>
                <a:latin typeface="Abadi"/>
              </a:rPr>
              <a:t>Conclusion 1- </a:t>
            </a:r>
            <a:r>
              <a:rPr lang="en-US" sz="2200" dirty="0" smtClean="0">
                <a:solidFill>
                  <a:schemeClr val="accent3">
                    <a:lumMod val="25000"/>
                  </a:schemeClr>
                </a:solidFill>
                <a:latin typeface="Abadi"/>
              </a:rPr>
              <a:t>From the results finding, we can conclude that </a:t>
            </a:r>
            <a:r>
              <a:rPr lang="en-US" sz="2200" dirty="0">
                <a:solidFill>
                  <a:schemeClr val="accent3">
                    <a:lumMod val="25000"/>
                  </a:schemeClr>
                </a:solidFill>
                <a:latin typeface="Abadi"/>
              </a:rPr>
              <a:t>location and proximities of a launch site, i.e., the initial position of rockets </a:t>
            </a:r>
            <a:r>
              <a:rPr lang="en-US" sz="2200" dirty="0" smtClean="0">
                <a:solidFill>
                  <a:schemeClr val="accent3">
                    <a:lumMod val="25000"/>
                  </a:schemeClr>
                </a:solidFill>
                <a:latin typeface="Abadi"/>
              </a:rPr>
              <a:t>trajectories</a:t>
            </a: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have a significant factor on launching rate.</a:t>
            </a:r>
            <a:endParaRPr lang="en-US" sz="2200" dirty="0">
              <a:solidFill>
                <a:schemeClr val="accent3">
                  <a:lumMod val="25000"/>
                </a:schemeClr>
              </a:solidFill>
              <a:latin typeface="Abadi"/>
            </a:endParaRPr>
          </a:p>
          <a:p>
            <a:pPr marL="0" indent="0">
              <a:lnSpc>
                <a:spcPct val="100000"/>
              </a:lnSpc>
              <a:spcBef>
                <a:spcPts val="1400"/>
              </a:spcBef>
              <a:buNone/>
            </a:pPr>
            <a:r>
              <a:rPr lang="en-US" sz="2200" b="1" dirty="0" smtClean="0">
                <a:solidFill>
                  <a:schemeClr val="accent3">
                    <a:lumMod val="25000"/>
                  </a:schemeClr>
                </a:solidFill>
                <a:latin typeface="Abadi"/>
              </a:rPr>
              <a:t>Conclusion 2 </a:t>
            </a:r>
            <a:r>
              <a:rPr lang="en-US" sz="2200" dirty="0" smtClean="0">
                <a:solidFill>
                  <a:schemeClr val="accent3">
                    <a:lumMod val="25000"/>
                  </a:schemeClr>
                </a:solidFill>
                <a:latin typeface="Abadi"/>
              </a:rPr>
              <a:t>- Payload mass also depicted as significant factor</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a:t>
            </a:r>
            <a:r>
              <a:rPr lang="en-US" sz="2200" dirty="0" smtClean="0">
                <a:solidFill>
                  <a:schemeClr val="accent3">
                    <a:lumMod val="25000"/>
                  </a:schemeClr>
                </a:solidFill>
                <a:latin typeface="Abadi" panose="020B0604020104020204" pitchFamily="34" charset="0"/>
              </a:rPr>
              <a:t>project</a:t>
            </a:r>
          </a:p>
          <a:p>
            <a:pPr>
              <a:lnSpc>
                <a:spcPct val="100000"/>
              </a:lnSpc>
              <a:spcBef>
                <a:spcPts val="1400"/>
              </a:spcBef>
            </a:pPr>
            <a:r>
              <a:rPr lang="en-ZA" sz="2400" u="sng" dirty="0">
                <a:hlinkClick r:id="rId4"/>
              </a:rPr>
              <a:t>https://en.wikipedia.org/wiki/List_of_Falcon_9_and_Falcon_Heavy_launches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was collected by using API to request data from SpaceX web.</a:t>
            </a:r>
          </a:p>
          <a:p>
            <a:pPr lvl="1">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smtClean="0">
                <a:solidFill>
                  <a:schemeClr val="bg2">
                    <a:lumMod val="50000"/>
                  </a:schemeClr>
                </a:solidFill>
                <a:latin typeface="Abadi"/>
              </a:rPr>
              <a:t>Data was cleaned and processed by application of SQA queries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 method was used to collect Falcon 9 historical launch records from a 	Wikipedia page titled List of Falcon 9 and Falcon 9 Heavy Launches. Describe how data sets were collected.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Web Scrap Falcon 9 launch with </a:t>
            </a:r>
            <a:r>
              <a:rPr lang="en-US" sz="2200" b="1" dirty="0" err="1">
                <a:solidFill>
                  <a:schemeClr val="accent3">
                    <a:lumMod val="25000"/>
                  </a:schemeClr>
                </a:solidFill>
                <a:latin typeface="Abadi" panose="020B0604020104020204" pitchFamily="34" charset="0"/>
              </a:rPr>
              <a:t>BeautifulSoup</a:t>
            </a:r>
            <a:r>
              <a:rPr lang="en-US" sz="2200" b="1"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Extract a Falcon 9 launch record HTML table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and converted it into a Pandas data frame.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the completed SpaceX API calls </a:t>
            </a:r>
            <a:r>
              <a:rPr lang="en-US" sz="2200">
                <a:solidFill>
                  <a:schemeClr val="accent3">
                    <a:lumMod val="25000"/>
                  </a:schemeClr>
                </a:solidFill>
                <a:latin typeface="Abadi" panose="020B0604020104020204" pitchFamily="34" charset="0"/>
              </a:rPr>
              <a:t>notebook </a:t>
            </a:r>
            <a:r>
              <a:rPr lang="en-US" sz="2200" smtClean="0">
                <a:solidFill>
                  <a:srgbClr val="1C7DDB"/>
                </a:solidFill>
                <a:latin typeface="Abadi" panose="020B0604020104020204" pitchFamily="34" charset="0"/>
              </a:rPr>
              <a:t>(must include completed code cell and outcome cell)</a:t>
            </a: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660" y="2126512"/>
            <a:ext cx="5256951" cy="286015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1485937" y="16385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Data scraping figure with python coding: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&amp; Cleaning </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6043501" y="1397347"/>
            <a:ext cx="5461000" cy="300007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075" y="1410724"/>
            <a:ext cx="5211394" cy="2783392"/>
          </a:xfrm>
          <a:prstGeom prst="rect">
            <a:avLst/>
          </a:prstGeom>
        </p:spPr>
      </p:pic>
      <p:sp>
        <p:nvSpPr>
          <p:cNvPr id="8" name="Content Placeholder 4">
            <a:extLst>
              <a:ext uri="{FF2B5EF4-FFF2-40B4-BE49-F238E27FC236}">
                <a16:creationId xmlns="" xmlns:a16="http://schemas.microsoft.com/office/drawing/2014/main" id="{8B78C759-C687-440F-8CAE-D3071F1AB630}"/>
              </a:ext>
            </a:extLst>
          </p:cNvPr>
          <p:cNvSpPr txBox="1">
            <a:spLocks/>
          </p:cNvSpPr>
          <p:nvPr/>
        </p:nvSpPr>
        <p:spPr>
          <a:xfrm>
            <a:off x="246653" y="4095757"/>
            <a:ext cx="5461000" cy="268312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9" name="Text Placeholder 2">
            <a:extLst>
              <a:ext uri="{FF2B5EF4-FFF2-40B4-BE49-F238E27FC236}">
                <a16:creationId xmlns="" xmlns:a16="http://schemas.microsoft.com/office/drawing/2014/main" id="{AB0AB2AC-B7E6-6849-9AE9-697369407F8F}"/>
              </a:ext>
            </a:extLst>
          </p:cNvPr>
          <p:cNvSpPr txBox="1">
            <a:spLocks/>
          </p:cNvSpPr>
          <p:nvPr/>
        </p:nvSpPr>
        <p:spPr>
          <a:xfrm>
            <a:off x="5913627" y="5123823"/>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a:rPr>
              <a:t>Data Wrangling figure with python coding</a:t>
            </a: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06" y="4194116"/>
            <a:ext cx="4948268" cy="2355539"/>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Data visualization gives insights on the hidden raw data information. Visualization were applied to identify key variables affecting the efficiency of launching.   </a:t>
            </a:r>
          </a:p>
          <a:p>
            <a:pPr marL="0" indent="0">
              <a:lnSpc>
                <a:spcPct val="100000"/>
              </a:lnSpc>
              <a:spcBef>
                <a:spcPts val="1400"/>
              </a:spcBef>
              <a:buNone/>
            </a:pPr>
            <a:r>
              <a:rPr lang="en-US" sz="2200" b="1" dirty="0" smtClean="0">
                <a:solidFill>
                  <a:schemeClr val="accent3">
                    <a:lumMod val="25000"/>
                  </a:schemeClr>
                </a:solidFill>
                <a:latin typeface="Abadi"/>
              </a:rPr>
              <a:t>The following are a list of possible factors that can affect launching success rate:</a:t>
            </a:r>
          </a:p>
          <a:p>
            <a:pPr>
              <a:lnSpc>
                <a:spcPct val="100000"/>
              </a:lnSpc>
              <a:spcBef>
                <a:spcPts val="1400"/>
              </a:spcBef>
            </a:pPr>
            <a:r>
              <a:rPr lang="en-US" sz="2200" dirty="0">
                <a:solidFill>
                  <a:schemeClr val="accent3">
                    <a:lumMod val="25000"/>
                  </a:schemeClr>
                </a:solidFill>
                <a:latin typeface="Abadi"/>
              </a:rPr>
              <a:t>P</a:t>
            </a:r>
            <a:r>
              <a:rPr lang="en-US" sz="2200" dirty="0" smtClean="0">
                <a:solidFill>
                  <a:schemeClr val="accent3">
                    <a:lumMod val="25000"/>
                  </a:schemeClr>
                </a:solidFill>
                <a:latin typeface="Abadi"/>
              </a:rPr>
              <a:t>ayload mass</a:t>
            </a:r>
          </a:p>
          <a:p>
            <a:pPr>
              <a:lnSpc>
                <a:spcPct val="100000"/>
              </a:lnSpc>
              <a:spcBef>
                <a:spcPts val="1400"/>
              </a:spcBef>
            </a:pPr>
            <a:r>
              <a:rPr lang="en-US" sz="2200" dirty="0" smtClean="0">
                <a:solidFill>
                  <a:schemeClr val="accent3">
                    <a:lumMod val="25000"/>
                  </a:schemeClr>
                </a:solidFill>
                <a:latin typeface="Abadi"/>
              </a:rPr>
              <a:t> orbit type</a:t>
            </a:r>
          </a:p>
          <a:p>
            <a:pPr>
              <a:lnSpc>
                <a:spcPct val="100000"/>
              </a:lnSpc>
              <a:spcBef>
                <a:spcPts val="1400"/>
              </a:spcBef>
            </a:pPr>
            <a:r>
              <a:rPr lang="en-US" sz="2200" dirty="0" smtClean="0">
                <a:solidFill>
                  <a:schemeClr val="accent3">
                    <a:lumMod val="25000"/>
                  </a:schemeClr>
                </a:solidFill>
                <a:latin typeface="Abadi"/>
              </a:rPr>
              <a:t>location and proximities of a launch site, i.e., the initial position of rockets trajectories. </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a:t>
            </a:r>
            <a:r>
              <a:rPr lang="en-US" sz="2200" dirty="0" smtClean="0">
                <a:solidFill>
                  <a:schemeClr val="accent3">
                    <a:lumMod val="25000"/>
                  </a:schemeClr>
                </a:solidFill>
                <a:latin typeface="Abadi" panose="020B0604020104020204" pitchFamily="34" charset="0"/>
              </a:rPr>
              <a:t>of EDA </a:t>
            </a:r>
            <a:r>
              <a:rPr lang="en-US" sz="2200" dirty="0">
                <a:solidFill>
                  <a:schemeClr val="accent3">
                    <a:lumMod val="25000"/>
                  </a:schemeClr>
                </a:solidFill>
                <a:latin typeface="Abadi" panose="020B0604020104020204" pitchFamily="34" charset="0"/>
              </a:rPr>
              <a:t>with data visualization </a:t>
            </a:r>
            <a:r>
              <a:rPr lang="en-US" sz="2200" dirty="0" smtClean="0">
                <a:solidFill>
                  <a:schemeClr val="accent3">
                    <a:lumMod val="25000"/>
                  </a:schemeClr>
                </a:solidFill>
                <a:latin typeface="Abadi" panose="020B0604020104020204" pitchFamily="34" charset="0"/>
              </a:rPr>
              <a:t>notebook</a:t>
            </a:r>
            <a:r>
              <a:rPr lang="en-US" sz="2200" dirty="0">
                <a:solidFill>
                  <a:schemeClr val="accent3">
                    <a:lumMod val="25000"/>
                  </a:schemeClr>
                </a:solidFill>
                <a:latin typeface="Abadi" panose="020B0604020104020204" pitchFamily="34" charset="0"/>
              </a:rPr>
              <a:t>: https://github.com/jbandzo/IBM-DATA-SCIENCE/blob/main/Interactive%20Visual%20Analytics%20with%20Folium%20lab.ipynb</a:t>
            </a:r>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55be751-a274-42e8-93fb-f39d3b9bccc8"/>
    <ds:schemaRef ds:uri="http://purl.org/dc/elements/1.1/"/>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495</TotalTime>
  <Words>1311</Words>
  <Application>Microsoft Office PowerPoint</Application>
  <PresentationFormat>Widescreen</PresentationFormat>
  <Paragraphs>198</Paragraphs>
  <Slides>44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Microsoft account</cp:lastModifiedBy>
  <cp:revision>232</cp:revision>
  <dcterms:created xsi:type="dcterms:W3CDTF">2021-04-29T18:58:34Z</dcterms:created>
  <dcterms:modified xsi:type="dcterms:W3CDTF">2023-04-23T02:16:35Z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